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12192000" cy="62182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8044B-D628-4E30-9536-5A64C0CFAD96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4813" y="1143000"/>
            <a:ext cx="6048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76611-5C30-4C23-BF53-666059ABC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93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C76611-5C30-4C23-BF53-666059ABC4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8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17661"/>
            <a:ext cx="9144000" cy="2164868"/>
          </a:xfrm>
        </p:spPr>
        <p:txBody>
          <a:bodyPr anchor="b"/>
          <a:lstStyle>
            <a:lvl1pPr algn="ctr"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66015"/>
            <a:ext cx="9144000" cy="1501301"/>
          </a:xfrm>
        </p:spPr>
        <p:txBody>
          <a:bodyPr/>
          <a:lstStyle>
            <a:lvl1pPr marL="0" indent="0" algn="ctr">
              <a:buNone/>
              <a:defRPr sz="2176"/>
            </a:lvl1pPr>
            <a:lvl2pPr marL="414543" indent="0" algn="ctr">
              <a:buNone/>
              <a:defRPr sz="1813"/>
            </a:lvl2pPr>
            <a:lvl3pPr marL="829086" indent="0" algn="ctr">
              <a:buNone/>
              <a:defRPr sz="1632"/>
            </a:lvl3pPr>
            <a:lvl4pPr marL="1243630" indent="0" algn="ctr">
              <a:buNone/>
              <a:defRPr sz="1451"/>
            </a:lvl4pPr>
            <a:lvl5pPr marL="1658173" indent="0" algn="ctr">
              <a:buNone/>
              <a:defRPr sz="1451"/>
            </a:lvl5pPr>
            <a:lvl6pPr marL="2072716" indent="0" algn="ctr">
              <a:buNone/>
              <a:defRPr sz="1451"/>
            </a:lvl6pPr>
            <a:lvl7pPr marL="2487259" indent="0" algn="ctr">
              <a:buNone/>
              <a:defRPr sz="1451"/>
            </a:lvl7pPr>
            <a:lvl8pPr marL="2901803" indent="0" algn="ctr">
              <a:buNone/>
              <a:defRPr sz="1451"/>
            </a:lvl8pPr>
            <a:lvl9pPr marL="3316346" indent="0" algn="ctr">
              <a:buNone/>
              <a:defRPr sz="145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6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2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31064"/>
            <a:ext cx="2628900" cy="52696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31064"/>
            <a:ext cx="7734300" cy="52696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52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4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50242"/>
            <a:ext cx="10515600" cy="2586614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61326"/>
            <a:ext cx="10515600" cy="1360239"/>
          </a:xfrm>
        </p:spPr>
        <p:txBody>
          <a:bodyPr/>
          <a:lstStyle>
            <a:lvl1pPr marL="0" indent="0">
              <a:buNone/>
              <a:defRPr sz="2176">
                <a:solidFill>
                  <a:schemeClr val="tx1">
                    <a:tint val="82000"/>
                  </a:schemeClr>
                </a:solidFill>
              </a:defRPr>
            </a:lvl1pPr>
            <a:lvl2pPr marL="414543" indent="0">
              <a:buNone/>
              <a:defRPr sz="1813">
                <a:solidFill>
                  <a:schemeClr val="tx1">
                    <a:tint val="82000"/>
                  </a:schemeClr>
                </a:solidFill>
              </a:defRPr>
            </a:lvl2pPr>
            <a:lvl3pPr marL="829086" indent="0">
              <a:buNone/>
              <a:defRPr sz="1632">
                <a:solidFill>
                  <a:schemeClr val="tx1">
                    <a:tint val="82000"/>
                  </a:schemeClr>
                </a:solidFill>
              </a:defRPr>
            </a:lvl3pPr>
            <a:lvl4pPr marL="1243630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4pPr>
            <a:lvl5pPr marL="1658173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5pPr>
            <a:lvl6pPr marL="2072716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6pPr>
            <a:lvl7pPr marL="2487259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7pPr>
            <a:lvl8pPr marL="2901803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8pPr>
            <a:lvl9pPr marL="3316346" indent="0">
              <a:buNone/>
              <a:defRPr sz="145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34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5318"/>
            <a:ext cx="5181600" cy="3945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5318"/>
            <a:ext cx="5181600" cy="3945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44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31064"/>
            <a:ext cx="10515600" cy="12019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24332"/>
            <a:ext cx="5157787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271384"/>
            <a:ext cx="5157787" cy="33408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24332"/>
            <a:ext cx="5183188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71384"/>
            <a:ext cx="5183188" cy="33408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91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4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19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95312"/>
            <a:ext cx="6172200" cy="4418979"/>
          </a:xfrm>
        </p:spPr>
        <p:txBody>
          <a:bodyPr/>
          <a:lstStyle>
            <a:lvl1pPr>
              <a:defRPr sz="2901"/>
            </a:lvl1pPr>
            <a:lvl2pPr>
              <a:defRPr sz="2539"/>
            </a:lvl2pPr>
            <a:lvl3pPr>
              <a:defRPr sz="2176"/>
            </a:lvl3pPr>
            <a:lvl4pPr>
              <a:defRPr sz="1813"/>
            </a:lvl4pPr>
            <a:lvl5pPr>
              <a:defRPr sz="1813"/>
            </a:lvl5pPr>
            <a:lvl6pPr>
              <a:defRPr sz="1813"/>
            </a:lvl6pPr>
            <a:lvl7pPr>
              <a:defRPr sz="1813"/>
            </a:lvl7pPr>
            <a:lvl8pPr>
              <a:defRPr sz="1813"/>
            </a:lvl8pPr>
            <a:lvl9pPr>
              <a:defRPr sz="18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6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95312"/>
            <a:ext cx="6172200" cy="4418979"/>
          </a:xfrm>
        </p:spPr>
        <p:txBody>
          <a:bodyPr anchor="t"/>
          <a:lstStyle>
            <a:lvl1pPr marL="0" indent="0">
              <a:buNone/>
              <a:defRPr sz="2901"/>
            </a:lvl1pPr>
            <a:lvl2pPr marL="414543" indent="0">
              <a:buNone/>
              <a:defRPr sz="2539"/>
            </a:lvl2pPr>
            <a:lvl3pPr marL="829086" indent="0">
              <a:buNone/>
              <a:defRPr sz="2176"/>
            </a:lvl3pPr>
            <a:lvl4pPr marL="1243630" indent="0">
              <a:buNone/>
              <a:defRPr sz="1813"/>
            </a:lvl4pPr>
            <a:lvl5pPr marL="1658173" indent="0">
              <a:buNone/>
              <a:defRPr sz="1813"/>
            </a:lvl5pPr>
            <a:lvl6pPr marL="2072716" indent="0">
              <a:buNone/>
              <a:defRPr sz="1813"/>
            </a:lvl6pPr>
            <a:lvl7pPr marL="2487259" indent="0">
              <a:buNone/>
              <a:defRPr sz="1813"/>
            </a:lvl7pPr>
            <a:lvl8pPr marL="2901803" indent="0">
              <a:buNone/>
              <a:defRPr sz="1813"/>
            </a:lvl8pPr>
            <a:lvl9pPr marL="3316346" indent="0">
              <a:buNone/>
              <a:defRPr sz="181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5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1064"/>
            <a:ext cx="10515600" cy="12019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55318"/>
            <a:ext cx="10515600" cy="3945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2409F9-EB96-4F9A-B885-22C0CF7F9449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763386"/>
            <a:ext cx="41148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070DBD-9931-42EF-80E2-34E1F9021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39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29086" rtl="0" eaLnBrk="1" latinLnBrk="0" hangingPunct="1">
        <a:lnSpc>
          <a:spcPct val="90000"/>
        </a:lnSpc>
        <a:spcBef>
          <a:spcPct val="0"/>
        </a:spcBef>
        <a:buNone/>
        <a:defRPr sz="39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272" indent="-207272" algn="l" defTabSz="829086" rtl="0" eaLnBrk="1" latinLnBrk="0" hangingPunct="1">
        <a:lnSpc>
          <a:spcPct val="90000"/>
        </a:lnSpc>
        <a:spcBef>
          <a:spcPts val="907"/>
        </a:spcBef>
        <a:buFont typeface="Arial" panose="020B0604020202020204" pitchFamily="34" charset="0"/>
        <a:buChar char="•"/>
        <a:defRPr sz="2539" kern="1200">
          <a:solidFill>
            <a:schemeClr val="tx1"/>
          </a:solidFill>
          <a:latin typeface="+mn-lt"/>
          <a:ea typeface="+mn-ea"/>
          <a:cs typeface="+mn-cs"/>
        </a:defRPr>
      </a:lvl1pPr>
      <a:lvl2pPr marL="62181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6" kern="1200">
          <a:solidFill>
            <a:schemeClr val="tx1"/>
          </a:solidFill>
          <a:latin typeface="+mn-lt"/>
          <a:ea typeface="+mn-ea"/>
          <a:cs typeface="+mn-cs"/>
        </a:defRPr>
      </a:lvl2pPr>
      <a:lvl3pPr marL="103635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3" kern="1200">
          <a:solidFill>
            <a:schemeClr val="tx1"/>
          </a:solidFill>
          <a:latin typeface="+mn-lt"/>
          <a:ea typeface="+mn-ea"/>
          <a:cs typeface="+mn-cs"/>
        </a:defRPr>
      </a:lvl3pPr>
      <a:lvl4pPr marL="145090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86544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27998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69453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3109074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52361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1pPr>
      <a:lvl2pPr marL="41454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2pPr>
      <a:lvl3pPr marL="82908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3pPr>
      <a:lvl4pPr marL="124363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65817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07271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487259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290180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31634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under a tree&#10;&#10;Description automatically generated">
            <a:extLst>
              <a:ext uri="{FF2B5EF4-FFF2-40B4-BE49-F238E27FC236}">
                <a16:creationId xmlns:a16="http://schemas.microsoft.com/office/drawing/2014/main" id="{145E0577-FFB7-CE21-02E0-DB5BB01C3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482759"/>
            <a:ext cx="3912870" cy="5217160"/>
          </a:xfrm>
          <a:prstGeom prst="rect">
            <a:avLst/>
          </a:prstGeom>
        </p:spPr>
      </p:pic>
      <p:pic>
        <p:nvPicPr>
          <p:cNvPr id="9" name="Picture 8" descr="A person with backpack hugging a tree&#10;&#10;Description automatically generated">
            <a:extLst>
              <a:ext uri="{FF2B5EF4-FFF2-40B4-BE49-F238E27FC236}">
                <a16:creationId xmlns:a16="http://schemas.microsoft.com/office/drawing/2014/main" id="{B56FF62F-4866-781F-7F81-0587EDB34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931" y="482759"/>
            <a:ext cx="3912870" cy="5217160"/>
          </a:xfrm>
          <a:prstGeom prst="rect">
            <a:avLst/>
          </a:prstGeom>
        </p:spPr>
      </p:pic>
      <p:pic>
        <p:nvPicPr>
          <p:cNvPr id="16" name="Picture 15" descr="A group of people walking on a trail&#10;&#10;Description automatically generated">
            <a:extLst>
              <a:ext uri="{FF2B5EF4-FFF2-40B4-BE49-F238E27FC236}">
                <a16:creationId xmlns:a16="http://schemas.microsoft.com/office/drawing/2014/main" id="{E10C76EA-591C-0F23-847E-479AD3CF2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878" y="482759"/>
            <a:ext cx="3912871" cy="5217161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2A2E4BF-DB15-7EAD-836B-D9C266524998}"/>
              </a:ext>
            </a:extLst>
          </p:cNvPr>
          <p:cNvSpPr/>
          <p:nvPr/>
        </p:nvSpPr>
        <p:spPr>
          <a:xfrm>
            <a:off x="558805" y="5541501"/>
            <a:ext cx="2175601" cy="32031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Canopy width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59D92E8-6FBD-6901-232E-5EFE22EC6009}"/>
              </a:ext>
            </a:extLst>
          </p:cNvPr>
          <p:cNvSpPr/>
          <p:nvPr/>
        </p:nvSpPr>
        <p:spPr>
          <a:xfrm>
            <a:off x="325124" y="5466239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A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46E3C3-AFDC-78DF-CA14-4AB17D8FEC25}"/>
              </a:ext>
            </a:extLst>
          </p:cNvPr>
          <p:cNvSpPr/>
          <p:nvPr/>
        </p:nvSpPr>
        <p:spPr>
          <a:xfrm>
            <a:off x="4592321" y="5541501"/>
            <a:ext cx="2236565" cy="31683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  Circumference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15C04A1-BB34-4EEC-B077-932FBD88009E}"/>
              </a:ext>
            </a:extLst>
          </p:cNvPr>
          <p:cNvSpPr/>
          <p:nvPr/>
        </p:nvSpPr>
        <p:spPr>
          <a:xfrm>
            <a:off x="4358640" y="5462761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B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D0E4963-67B7-9DFC-1558-3F6F8BE28395}"/>
              </a:ext>
            </a:extLst>
          </p:cNvPr>
          <p:cNvSpPr/>
          <p:nvPr/>
        </p:nvSpPr>
        <p:spPr>
          <a:xfrm>
            <a:off x="8646161" y="5541501"/>
            <a:ext cx="1412240" cy="31683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Height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BDBAF13-1623-CF41-D843-EC45134B5A20}"/>
              </a:ext>
            </a:extLst>
          </p:cNvPr>
          <p:cNvSpPr/>
          <p:nvPr/>
        </p:nvSpPr>
        <p:spPr>
          <a:xfrm>
            <a:off x="8412480" y="5462761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59769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tree stump in the woods&#10;&#10;Description automatically generated">
            <a:extLst>
              <a:ext uri="{FF2B5EF4-FFF2-40B4-BE49-F238E27FC236}">
                <a16:creationId xmlns:a16="http://schemas.microsoft.com/office/drawing/2014/main" id="{66E573C0-70AA-391F-ABEC-F8A4E2BAE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492" y="0"/>
            <a:ext cx="4663679" cy="6218238"/>
          </a:xfrm>
          <a:prstGeom prst="rect">
            <a:avLst/>
          </a:prstGeom>
        </p:spPr>
      </p:pic>
      <p:pic>
        <p:nvPicPr>
          <p:cNvPr id="5" name="Picture 4" descr="A tree trunk with fungus growing on it&#10;&#10;Description automatically generated">
            <a:extLst>
              <a:ext uri="{FF2B5EF4-FFF2-40B4-BE49-F238E27FC236}">
                <a16:creationId xmlns:a16="http://schemas.microsoft.com/office/drawing/2014/main" id="{C124D579-18A4-3EFA-8D38-EA48A8A247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77"/>
          <a:stretch/>
        </p:blipFill>
        <p:spPr>
          <a:xfrm>
            <a:off x="4907709" y="0"/>
            <a:ext cx="7704169" cy="621823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7C3F619-B4B5-0C28-7339-6C076905784D}"/>
              </a:ext>
            </a:extLst>
          </p:cNvPr>
          <p:cNvSpPr/>
          <p:nvPr/>
        </p:nvSpPr>
        <p:spPr>
          <a:xfrm>
            <a:off x="17210" y="5434000"/>
            <a:ext cx="3360471" cy="6114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  Fresh debarking of </a:t>
            </a:r>
            <a:r>
              <a:rPr lang="en-US" i="1" dirty="0" err="1">
                <a:solidFill>
                  <a:schemeClr val="tx1"/>
                </a:solidFill>
                <a:latin typeface="Montserrat" panose="00000500000000000000" pitchFamily="2" charset="0"/>
              </a:rPr>
              <a:t>Schotia</a:t>
            </a:r>
            <a:r>
              <a:rPr lang="en-US" i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i="1" dirty="0" err="1">
                <a:solidFill>
                  <a:schemeClr val="tx1"/>
                </a:solidFill>
                <a:latin typeface="Montserrat" panose="00000500000000000000" pitchFamily="2" charset="0"/>
              </a:rPr>
              <a:t>brachypetala</a:t>
            </a:r>
            <a:endParaRPr lang="en-US" i="1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4EA2C39-E501-E55E-7BFF-CE30EE772D33}"/>
              </a:ext>
            </a:extLst>
          </p:cNvPr>
          <p:cNvSpPr/>
          <p:nvPr/>
        </p:nvSpPr>
        <p:spPr>
          <a:xfrm>
            <a:off x="17210" y="5503764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(a)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335780A-BA97-0CC7-D723-699BDFF5754C}"/>
              </a:ext>
            </a:extLst>
          </p:cNvPr>
          <p:cNvSpPr/>
          <p:nvPr/>
        </p:nvSpPr>
        <p:spPr>
          <a:xfrm>
            <a:off x="5019866" y="5466440"/>
            <a:ext cx="3340359" cy="6114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r"/>
            <a:r>
              <a:rPr lang="en-US" dirty="0">
                <a:solidFill>
                  <a:schemeClr val="tx1"/>
                </a:solidFill>
                <a:latin typeface="Montserrat" panose="00000500000000000000" pitchFamily="2" charset="0"/>
              </a:rPr>
              <a:t>Fungus on </a:t>
            </a:r>
          </a:p>
          <a:p>
            <a:pPr lvl="1" algn="r"/>
            <a:r>
              <a:rPr lang="en-US" i="1" dirty="0" err="1">
                <a:solidFill>
                  <a:schemeClr val="tx1"/>
                </a:solidFill>
                <a:latin typeface="Montserrat" panose="00000500000000000000" pitchFamily="2" charset="0"/>
              </a:rPr>
              <a:t>Schotia</a:t>
            </a:r>
            <a:r>
              <a:rPr lang="en-US" i="1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i="1" dirty="0" err="1">
                <a:solidFill>
                  <a:schemeClr val="tx1"/>
                </a:solidFill>
                <a:latin typeface="Montserrat" panose="00000500000000000000" pitchFamily="2" charset="0"/>
              </a:rPr>
              <a:t>brachypetala</a:t>
            </a:r>
            <a:endParaRPr lang="en-US" i="1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6247C9-7279-B5E5-0279-E201178C7291}"/>
              </a:ext>
            </a:extLst>
          </p:cNvPr>
          <p:cNvSpPr/>
          <p:nvPr/>
        </p:nvSpPr>
        <p:spPr>
          <a:xfrm>
            <a:off x="5032307" y="5531391"/>
            <a:ext cx="467360" cy="46736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Montserrat" panose="00000500000000000000" pitchFamily="2" charset="0"/>
              </a:rPr>
              <a:t>(b)</a:t>
            </a:r>
            <a:endParaRPr lang="en-US" b="1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518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506</TotalTime>
  <Words>27</Words>
  <Application>Microsoft Office PowerPoint</Application>
  <PresentationFormat>Custom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Montserrat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Stanislas Mahussi GANDAHO</dc:creator>
  <cp:lastModifiedBy>Stanislas Mahussi GANDAHO</cp:lastModifiedBy>
  <cp:revision>6</cp:revision>
  <dcterms:created xsi:type="dcterms:W3CDTF">2024-04-09T09:46:39Z</dcterms:created>
  <dcterms:modified xsi:type="dcterms:W3CDTF">2024-07-09T02:46:34Z</dcterms:modified>
</cp:coreProperties>
</file>

<file path=docProps/thumbnail.jpeg>
</file>